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svg>
</file>

<file path=ppt/media/image-5-3.png>
</file>

<file path=ppt/media/image-5-4.svg>
</file>

<file path=ppt/media/image-5-5.png>
</file>

<file path=ppt/media/image-5-6.svg>
</file>

<file path=ppt/media/image-6-1.png>
</file>

<file path=ppt/media/image-6-10.svg>
</file>

<file path=ppt/media/image-6-11.png>
</file>

<file path=ppt/media/image-6-12.sv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6-9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slideLayout" Target="../slideLayouts/slideLayout11.xml"/><Relationship Id="rId10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image" Target="../media/image-6-9.png"/><Relationship Id="rId10" Type="http://schemas.openxmlformats.org/officeDocument/2006/relationships/image" Target="../media/image-6-10.svg"/><Relationship Id="rId11" Type="http://schemas.openxmlformats.org/officeDocument/2006/relationships/image" Target="../media/image-6-11.png"/><Relationship Id="rId12" Type="http://schemas.openxmlformats.org/officeDocument/2006/relationships/image" Target="../media/image-6-12.svg"/><Relationship Id="rId13" Type="http://schemas.openxmlformats.org/officeDocument/2006/relationships/slideLayout" Target="../slideLayouts/slideLayout7.xml"/><Relationship Id="rId1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492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AgriRent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48739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Agricultural Equipment Sharing &amp; Rental Platform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7228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Connecting Farmers with Equipment Owners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25916"/>
            <a:ext cx="34849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Team Keyboard-Smashers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07400" y="539948"/>
            <a:ext cx="1239917" cy="368856"/>
          </a:xfrm>
          <a:prstGeom prst="roundRect">
            <a:avLst>
              <a:gd name="adj" fmla="val 6386"/>
            </a:avLst>
          </a:prstGeom>
          <a:solidFill>
            <a:srgbClr val="494904"/>
          </a:solidFill>
          <a:ln/>
        </p:spPr>
      </p:sp>
      <p:sp>
        <p:nvSpPr>
          <p:cNvPr id="3" name="Text 1"/>
          <p:cNvSpPr/>
          <p:nvPr/>
        </p:nvSpPr>
        <p:spPr>
          <a:xfrm>
            <a:off x="1225153" y="598765"/>
            <a:ext cx="1004411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CONCLUSION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1107400" y="987266"/>
            <a:ext cx="7122081" cy="490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AgriRent: A Brighter Future for Farming</a:t>
            </a:r>
            <a:endParaRPr lang="en-US" sz="3050" dirty="0"/>
          </a:p>
        </p:txBody>
      </p:sp>
      <p:sp>
        <p:nvSpPr>
          <p:cNvPr id="5" name="Shape 3"/>
          <p:cNvSpPr/>
          <p:nvPr/>
        </p:nvSpPr>
        <p:spPr>
          <a:xfrm>
            <a:off x="1107400" y="1772245"/>
            <a:ext cx="1551861" cy="1130975"/>
          </a:xfrm>
          <a:prstGeom prst="roundRect">
            <a:avLst>
              <a:gd name="adj" fmla="val 2603"/>
            </a:avLst>
          </a:prstGeom>
          <a:solidFill>
            <a:srgbClr val="F5F547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745337" y="2199680"/>
            <a:ext cx="275987" cy="27598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855476" y="1968460"/>
            <a:ext cx="245364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Monetize Idle Assets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2855476" y="2392918"/>
            <a:ext cx="5991582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Equipment owners can generate income from unused machinery.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2757368" y="2893695"/>
            <a:ext cx="10667405" cy="11430"/>
          </a:xfrm>
          <a:prstGeom prst="roundRect">
            <a:avLst>
              <a:gd name="adj" fmla="val 257603"/>
            </a:avLst>
          </a:prstGeom>
          <a:solidFill>
            <a:srgbClr val="F5F547"/>
          </a:solidFill>
          <a:ln/>
        </p:spPr>
      </p:sp>
      <p:sp>
        <p:nvSpPr>
          <p:cNvPr id="10" name="Shape 7"/>
          <p:cNvSpPr/>
          <p:nvPr/>
        </p:nvSpPr>
        <p:spPr>
          <a:xfrm>
            <a:off x="1107400" y="3001327"/>
            <a:ext cx="3103840" cy="1130975"/>
          </a:xfrm>
          <a:prstGeom prst="roundRect">
            <a:avLst>
              <a:gd name="adj" fmla="val 2603"/>
            </a:avLst>
          </a:prstGeom>
          <a:solidFill>
            <a:srgbClr val="F5F547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21268" y="3428762"/>
            <a:ext cx="275987" cy="27598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4407456" y="3197542"/>
            <a:ext cx="333029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Enhanced Equipment Access</a:t>
            </a:r>
            <a:endParaRPr lang="en-US" sz="1900" dirty="0"/>
          </a:p>
        </p:txBody>
      </p:sp>
      <p:sp>
        <p:nvSpPr>
          <p:cNvPr id="13" name="Text 9"/>
          <p:cNvSpPr/>
          <p:nvPr/>
        </p:nvSpPr>
        <p:spPr>
          <a:xfrm>
            <a:off x="4407456" y="3622000"/>
            <a:ext cx="5296376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Democratizing access to vital farming tools for all farmers.</a:t>
            </a:r>
            <a:endParaRPr lang="en-US" sz="1500" dirty="0"/>
          </a:p>
        </p:txBody>
      </p:sp>
      <p:sp>
        <p:nvSpPr>
          <p:cNvPr id="14" name="Shape 10"/>
          <p:cNvSpPr/>
          <p:nvPr/>
        </p:nvSpPr>
        <p:spPr>
          <a:xfrm>
            <a:off x="4309348" y="4122777"/>
            <a:ext cx="9115425" cy="11430"/>
          </a:xfrm>
          <a:prstGeom prst="roundRect">
            <a:avLst>
              <a:gd name="adj" fmla="val 257603"/>
            </a:avLst>
          </a:prstGeom>
          <a:solidFill>
            <a:srgbClr val="F5F547"/>
          </a:solidFill>
          <a:ln/>
        </p:spPr>
      </p:sp>
      <p:sp>
        <p:nvSpPr>
          <p:cNvPr id="15" name="Shape 11"/>
          <p:cNvSpPr/>
          <p:nvPr/>
        </p:nvSpPr>
        <p:spPr>
          <a:xfrm>
            <a:off x="1107400" y="4230410"/>
            <a:ext cx="4655701" cy="1130975"/>
          </a:xfrm>
          <a:prstGeom prst="roundRect">
            <a:avLst>
              <a:gd name="adj" fmla="val 2603"/>
            </a:avLst>
          </a:prstGeom>
          <a:solidFill>
            <a:srgbClr val="F5F547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97198" y="4657844"/>
            <a:ext cx="275987" cy="27598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5959316" y="4426625"/>
            <a:ext cx="262568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Transparent &amp; Scalable</a:t>
            </a:r>
            <a:endParaRPr lang="en-US" sz="1900" dirty="0"/>
          </a:p>
        </p:txBody>
      </p:sp>
      <p:sp>
        <p:nvSpPr>
          <p:cNvPr id="18" name="Text 13"/>
          <p:cNvSpPr/>
          <p:nvPr/>
        </p:nvSpPr>
        <p:spPr>
          <a:xfrm>
            <a:off x="5959316" y="4851083"/>
            <a:ext cx="4109204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reliable platform built for growth and trust.</a:t>
            </a:r>
            <a:endParaRPr lang="en-US" sz="1500" dirty="0"/>
          </a:p>
        </p:txBody>
      </p:sp>
      <p:sp>
        <p:nvSpPr>
          <p:cNvPr id="19" name="Shape 14"/>
          <p:cNvSpPr/>
          <p:nvPr/>
        </p:nvSpPr>
        <p:spPr>
          <a:xfrm>
            <a:off x="5861209" y="5351859"/>
            <a:ext cx="7563564" cy="11430"/>
          </a:xfrm>
          <a:prstGeom prst="roundRect">
            <a:avLst>
              <a:gd name="adj" fmla="val 257603"/>
            </a:avLst>
          </a:prstGeom>
          <a:solidFill>
            <a:srgbClr val="F5F547"/>
          </a:solidFill>
          <a:ln/>
        </p:spPr>
      </p:sp>
      <p:sp>
        <p:nvSpPr>
          <p:cNvPr id="20" name="Shape 15"/>
          <p:cNvSpPr/>
          <p:nvPr/>
        </p:nvSpPr>
        <p:spPr>
          <a:xfrm>
            <a:off x="1107400" y="5459492"/>
            <a:ext cx="6207681" cy="1445062"/>
          </a:xfrm>
          <a:prstGeom prst="roundRect">
            <a:avLst>
              <a:gd name="adj" fmla="val 2038"/>
            </a:avLst>
          </a:prstGeom>
          <a:solidFill>
            <a:srgbClr val="F5F547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073247" y="6043970"/>
            <a:ext cx="275987" cy="275987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11296" y="5655707"/>
            <a:ext cx="376392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Ready for Demo &amp; Future Growth</a:t>
            </a:r>
            <a:endParaRPr lang="en-US" sz="1900" dirty="0"/>
          </a:p>
        </p:txBody>
      </p:sp>
      <p:sp>
        <p:nvSpPr>
          <p:cNvPr id="23" name="Text 17"/>
          <p:cNvSpPr/>
          <p:nvPr/>
        </p:nvSpPr>
        <p:spPr>
          <a:xfrm>
            <a:off x="7511296" y="6080165"/>
            <a:ext cx="5815370" cy="628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Poised for immediate demonstration and continuous enhancement.</a:t>
            </a:r>
            <a:endParaRPr lang="en-US" sz="1500" dirty="0"/>
          </a:p>
        </p:txBody>
      </p:sp>
      <p:sp>
        <p:nvSpPr>
          <p:cNvPr id="24" name="Text 18"/>
          <p:cNvSpPr/>
          <p:nvPr/>
        </p:nvSpPr>
        <p:spPr>
          <a:xfrm>
            <a:off x="1107400" y="7198876"/>
            <a:ext cx="3925848" cy="490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Thank You!</a:t>
            </a:r>
            <a:endParaRPr lang="en-US" sz="3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86013" y="1007507"/>
            <a:ext cx="1025247" cy="260747"/>
          </a:xfrm>
          <a:prstGeom prst="roundRect">
            <a:avLst>
              <a:gd name="adj" fmla="val 6391"/>
            </a:avLst>
          </a:prstGeom>
          <a:solidFill>
            <a:srgbClr val="494904"/>
          </a:solidFill>
          <a:ln/>
        </p:spPr>
      </p:sp>
      <p:sp>
        <p:nvSpPr>
          <p:cNvPr id="4" name="Text 1"/>
          <p:cNvSpPr/>
          <p:nvPr/>
        </p:nvSpPr>
        <p:spPr>
          <a:xfrm>
            <a:off x="569238" y="1049060"/>
            <a:ext cx="858798" cy="177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CHALLENGE</a:t>
            </a:r>
            <a:endParaRPr lang="en-US" sz="850" dirty="0"/>
          </a:p>
        </p:txBody>
      </p:sp>
      <p:sp>
        <p:nvSpPr>
          <p:cNvPr id="5" name="Text 2"/>
          <p:cNvSpPr/>
          <p:nvPr/>
        </p:nvSpPr>
        <p:spPr>
          <a:xfrm>
            <a:off x="486013" y="1323737"/>
            <a:ext cx="6021824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Revolutionizing Agricultural Equipment Access</a:t>
            </a:r>
            <a:endParaRPr lang="en-US" sz="2150" dirty="0"/>
          </a:p>
        </p:txBody>
      </p:sp>
      <p:sp>
        <p:nvSpPr>
          <p:cNvPr id="6" name="Shape 3"/>
          <p:cNvSpPr/>
          <p:nvPr/>
        </p:nvSpPr>
        <p:spPr>
          <a:xfrm>
            <a:off x="486013" y="2087404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1F7135"/>
          </a:solidFill>
          <a:ln/>
        </p:spPr>
      </p:sp>
      <p:sp>
        <p:nvSpPr>
          <p:cNvPr id="7" name="Shape 4"/>
          <p:cNvSpPr/>
          <p:nvPr/>
        </p:nvSpPr>
        <p:spPr>
          <a:xfrm>
            <a:off x="486013" y="2072164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8" name="Shape 5"/>
          <p:cNvSpPr/>
          <p:nvPr/>
        </p:nvSpPr>
        <p:spPr>
          <a:xfrm>
            <a:off x="4363700" y="1879163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9" name="Text 6"/>
          <p:cNvSpPr/>
          <p:nvPr/>
        </p:nvSpPr>
        <p:spPr>
          <a:xfrm>
            <a:off x="4488716" y="1983343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640080" y="2434471"/>
            <a:ext cx="1807131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 Equipment Costs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640080" y="2734628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Small farmers face significant capital expenditure, making essential machinery inaccessible.</a:t>
            </a:r>
            <a:endParaRPr lang="en-US" sz="1050" dirty="0"/>
          </a:p>
        </p:txBody>
      </p:sp>
      <p:sp>
        <p:nvSpPr>
          <p:cNvPr id="12" name="Shape 9"/>
          <p:cNvSpPr/>
          <p:nvPr/>
        </p:nvSpPr>
        <p:spPr>
          <a:xfrm>
            <a:off x="486013" y="3457813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1F7135"/>
          </a:solidFill>
          <a:ln/>
        </p:spPr>
      </p:sp>
      <p:sp>
        <p:nvSpPr>
          <p:cNvPr id="13" name="Shape 10"/>
          <p:cNvSpPr/>
          <p:nvPr/>
        </p:nvSpPr>
        <p:spPr>
          <a:xfrm>
            <a:off x="486013" y="3442573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14" name="Shape 11"/>
          <p:cNvSpPr/>
          <p:nvPr/>
        </p:nvSpPr>
        <p:spPr>
          <a:xfrm>
            <a:off x="4363700" y="3249573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15" name="Text 12"/>
          <p:cNvSpPr/>
          <p:nvPr/>
        </p:nvSpPr>
        <p:spPr>
          <a:xfrm>
            <a:off x="4488716" y="3353753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640080" y="3804880"/>
            <a:ext cx="1735812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Idle Machinery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640080" y="4105037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Existing equipment often sits unused, representing a missed opportunity for owners.</a:t>
            </a:r>
            <a:endParaRPr lang="en-US" sz="1050" dirty="0"/>
          </a:p>
        </p:txBody>
      </p:sp>
      <p:sp>
        <p:nvSpPr>
          <p:cNvPr id="18" name="Shape 15"/>
          <p:cNvSpPr/>
          <p:nvPr/>
        </p:nvSpPr>
        <p:spPr>
          <a:xfrm>
            <a:off x="486013" y="4828223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1F7135"/>
          </a:solidFill>
          <a:ln/>
        </p:spPr>
      </p:sp>
      <p:sp>
        <p:nvSpPr>
          <p:cNvPr id="19" name="Shape 16"/>
          <p:cNvSpPr/>
          <p:nvPr/>
        </p:nvSpPr>
        <p:spPr>
          <a:xfrm>
            <a:off x="486013" y="4812983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20" name="Shape 17"/>
          <p:cNvSpPr/>
          <p:nvPr/>
        </p:nvSpPr>
        <p:spPr>
          <a:xfrm>
            <a:off x="4363700" y="4619982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21" name="Text 18"/>
          <p:cNvSpPr/>
          <p:nvPr/>
        </p:nvSpPr>
        <p:spPr>
          <a:xfrm>
            <a:off x="4488716" y="4724162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640080" y="5175290"/>
            <a:ext cx="1735812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Inefficient Processes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640080" y="5475446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Manual rental systems lead to delays, errors, and a lack of transparency.</a:t>
            </a:r>
            <a:endParaRPr lang="en-US" sz="1050" dirty="0"/>
          </a:p>
        </p:txBody>
      </p:sp>
      <p:sp>
        <p:nvSpPr>
          <p:cNvPr id="24" name="Shape 21"/>
          <p:cNvSpPr/>
          <p:nvPr/>
        </p:nvSpPr>
        <p:spPr>
          <a:xfrm>
            <a:off x="486013" y="6198632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1F7135"/>
          </a:solidFill>
          <a:ln/>
        </p:spPr>
      </p:sp>
      <p:sp>
        <p:nvSpPr>
          <p:cNvPr id="25" name="Shape 22"/>
          <p:cNvSpPr/>
          <p:nvPr/>
        </p:nvSpPr>
        <p:spPr>
          <a:xfrm>
            <a:off x="486013" y="6183392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26" name="Shape 23"/>
          <p:cNvSpPr/>
          <p:nvPr/>
        </p:nvSpPr>
        <p:spPr>
          <a:xfrm>
            <a:off x="4363700" y="5990392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27" name="Text 24"/>
          <p:cNvSpPr/>
          <p:nvPr/>
        </p:nvSpPr>
        <p:spPr>
          <a:xfrm>
            <a:off x="4488716" y="6094571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300" dirty="0"/>
          </a:p>
        </p:txBody>
      </p:sp>
      <p:sp>
        <p:nvSpPr>
          <p:cNvPr id="28" name="Text 25"/>
          <p:cNvSpPr/>
          <p:nvPr/>
        </p:nvSpPr>
        <p:spPr>
          <a:xfrm>
            <a:off x="640080" y="6545699"/>
            <a:ext cx="1735812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Lack of Trust</a:t>
            </a:r>
            <a:endParaRPr lang="en-US" sz="1350" dirty="0"/>
          </a:p>
        </p:txBody>
      </p:sp>
      <p:sp>
        <p:nvSpPr>
          <p:cNvPr id="29" name="Text 26"/>
          <p:cNvSpPr/>
          <p:nvPr/>
        </p:nvSpPr>
        <p:spPr>
          <a:xfrm>
            <a:off x="640080" y="6845856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Absence of a reliable platform hinders secure and dependable transactions.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8100" y="550069"/>
            <a:ext cx="1411724" cy="375999"/>
          </a:xfrm>
          <a:prstGeom prst="roundRect">
            <a:avLst>
              <a:gd name="adj" fmla="val 6385"/>
            </a:avLst>
          </a:prstGeom>
          <a:solidFill>
            <a:srgbClr val="494904"/>
          </a:solidFill>
          <a:ln/>
        </p:spPr>
      </p:sp>
      <p:sp>
        <p:nvSpPr>
          <p:cNvPr id="3" name="Text 1"/>
          <p:cNvSpPr/>
          <p:nvPr/>
        </p:nvSpPr>
        <p:spPr>
          <a:xfrm>
            <a:off x="1108115" y="610076"/>
            <a:ext cx="1171694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SOLUTION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988100" y="1006078"/>
            <a:ext cx="7562136" cy="500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AgriRent: Bridging the Gap in Agriculture</a:t>
            </a:r>
            <a:endParaRPr lang="en-US" sz="3150" dirty="0"/>
          </a:p>
        </p:txBody>
      </p:sp>
      <p:sp>
        <p:nvSpPr>
          <p:cNvPr id="5" name="Text 3"/>
          <p:cNvSpPr/>
          <p:nvPr/>
        </p:nvSpPr>
        <p:spPr>
          <a:xfrm>
            <a:off x="988100" y="1986320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Digital Platform: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Seamlessly connects farmers, equipment owners, and administrators.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88100" y="2696408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 Discovery &amp; Booking: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Intuitive interface for locating and reserving equipment.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88100" y="3406497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Map-Based Tracking: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Pinpoint nearby equipment for optimal logistics.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988100" y="4116586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Trust &amp; Transparency: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Robust review, rating, and dispute resolution system.</a:t>
            </a:r>
            <a:endParaRPr lang="en-US" sz="15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3885" y="2031325"/>
            <a:ext cx="5425797" cy="54257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06755" y="555308"/>
            <a:ext cx="2179201" cy="379452"/>
          </a:xfrm>
          <a:prstGeom prst="roundRect">
            <a:avLst>
              <a:gd name="adj" fmla="val 6387"/>
            </a:avLst>
          </a:prstGeom>
          <a:solidFill>
            <a:srgbClr val="494904"/>
          </a:solidFill>
          <a:ln/>
        </p:spPr>
      </p:sp>
      <p:sp>
        <p:nvSpPr>
          <p:cNvPr id="4" name="Text 1"/>
          <p:cNvSpPr/>
          <p:nvPr/>
        </p:nvSpPr>
        <p:spPr>
          <a:xfrm>
            <a:off x="827842" y="615791"/>
            <a:ext cx="1937028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 INTERACTIONS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06755" y="1015484"/>
            <a:ext cx="6540222" cy="504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Streamlined Workflow for All Users</a:t>
            </a:r>
            <a:endParaRPr lang="en-US" sz="31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55" y="1823204"/>
            <a:ext cx="1009769" cy="19507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18454" y="2025134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Farmer Workflow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918454" y="2461736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Login &amp; Discover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1918454" y="2855357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Book &amp; Chat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1918454" y="3248978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Review Experience</a:t>
            </a:r>
            <a:endParaRPr lang="en-US" sz="15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755" y="3773924"/>
            <a:ext cx="1009769" cy="195072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918454" y="3975854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Owner Workflow</a:t>
            </a:r>
            <a:endParaRPr lang="en-US" sz="1950" dirty="0"/>
          </a:p>
        </p:txBody>
      </p:sp>
      <p:sp>
        <p:nvSpPr>
          <p:cNvPr id="13" name="Text 8"/>
          <p:cNvSpPr/>
          <p:nvPr/>
        </p:nvSpPr>
        <p:spPr>
          <a:xfrm>
            <a:off x="1918454" y="4412456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List Equipment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1918454" y="4806077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Bookings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1918454" y="5199698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55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55" y="5724644"/>
            <a:ext cx="1009769" cy="195072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918454" y="5926574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Admin Workflow</a:t>
            </a:r>
            <a:endParaRPr lang="en-US" sz="1950" dirty="0"/>
          </a:p>
        </p:txBody>
      </p:sp>
      <p:sp>
        <p:nvSpPr>
          <p:cNvPr id="18" name="Text 12"/>
          <p:cNvSpPr/>
          <p:nvPr/>
        </p:nvSpPr>
        <p:spPr>
          <a:xfrm>
            <a:off x="1918454" y="6363176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Approve Listings</a:t>
            </a:r>
            <a:endParaRPr lang="en-US" sz="1550" dirty="0"/>
          </a:p>
        </p:txBody>
      </p:sp>
      <p:sp>
        <p:nvSpPr>
          <p:cNvPr id="19" name="Text 13"/>
          <p:cNvSpPr/>
          <p:nvPr/>
        </p:nvSpPr>
        <p:spPr>
          <a:xfrm>
            <a:off x="1918454" y="6756797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Monitor Activity</a:t>
            </a:r>
            <a:endParaRPr lang="en-US" sz="1550" dirty="0"/>
          </a:p>
        </p:txBody>
      </p:sp>
      <p:sp>
        <p:nvSpPr>
          <p:cNvPr id="20" name="Text 14"/>
          <p:cNvSpPr/>
          <p:nvPr/>
        </p:nvSpPr>
        <p:spPr>
          <a:xfrm>
            <a:off x="1918454" y="7150418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Resolve Disputes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442323"/>
            <a:ext cx="1861066" cy="426244"/>
          </a:xfrm>
          <a:prstGeom prst="roundRect">
            <a:avLst>
              <a:gd name="adj" fmla="val 6386"/>
            </a:avLst>
          </a:prstGeom>
          <a:solidFill>
            <a:srgbClr val="494904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510308"/>
            <a:ext cx="158888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 THE HOOD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959293"/>
            <a:ext cx="534376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Robust Technology Stack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866430"/>
            <a:ext cx="13042821" cy="3920847"/>
          </a:xfrm>
          <a:prstGeom prst="roundRect">
            <a:avLst>
              <a:gd name="adj" fmla="val 868"/>
            </a:avLst>
          </a:prstGeom>
          <a:solidFill>
            <a:srgbClr val="3E3E3E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2866430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F9D933"/>
          </a:solidFill>
          <a:ln/>
        </p:spPr>
      </p:sp>
      <p:sp>
        <p:nvSpPr>
          <p:cNvPr id="7" name="Text 5"/>
          <p:cNvSpPr/>
          <p:nvPr/>
        </p:nvSpPr>
        <p:spPr>
          <a:xfrm>
            <a:off x="1020604" y="3093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Frontend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3583662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React.js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315200" y="2866430"/>
            <a:ext cx="6521410" cy="1306949"/>
          </a:xfrm>
          <a:prstGeom prst="rect">
            <a:avLst/>
          </a:prstGeom>
          <a:solidFill>
            <a:srgbClr val="F9D933"/>
          </a:solidFill>
          <a:ln/>
        </p:spPr>
      </p:sp>
      <p:sp>
        <p:nvSpPr>
          <p:cNvPr id="10" name="Shape 8"/>
          <p:cNvSpPr/>
          <p:nvPr/>
        </p:nvSpPr>
        <p:spPr>
          <a:xfrm>
            <a:off x="7315200" y="2866430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DFBF19"/>
          </a:solidFill>
          <a:ln/>
        </p:spPr>
      </p:sp>
      <p:sp>
        <p:nvSpPr>
          <p:cNvPr id="11" name="Text 9"/>
          <p:cNvSpPr/>
          <p:nvPr/>
        </p:nvSpPr>
        <p:spPr>
          <a:xfrm>
            <a:off x="7882176" y="3093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Backend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882176" y="3583662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Node.js, Express.js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031712" y="3236357"/>
            <a:ext cx="566976" cy="566976"/>
          </a:xfrm>
          <a:prstGeom prst="roundRect">
            <a:avLst>
              <a:gd name="adj" fmla="val 6001"/>
            </a:avLst>
          </a:prstGeom>
          <a:solidFill>
            <a:srgbClr val="1F7135"/>
          </a:solidFill>
          <a:ln w="30480">
            <a:solidFill>
              <a:srgbClr val="DFBF19"/>
            </a:solidFill>
            <a:prstDash val="solid"/>
          </a:ln>
        </p:spPr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173397" y="3378041"/>
            <a:ext cx="283488" cy="283488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793790" y="4173379"/>
            <a:ext cx="6521410" cy="1306949"/>
          </a:xfrm>
          <a:prstGeom prst="rect">
            <a:avLst/>
          </a:prstGeom>
          <a:solidFill>
            <a:srgbClr val="F9D933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4173379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FBF19"/>
          </a:solidFill>
          <a:ln/>
        </p:spPr>
      </p:sp>
      <p:sp>
        <p:nvSpPr>
          <p:cNvPr id="17" name="Text 14"/>
          <p:cNvSpPr/>
          <p:nvPr/>
        </p:nvSpPr>
        <p:spPr>
          <a:xfrm>
            <a:off x="1020604" y="4400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020604" y="4890611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MongoDB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7315200" y="4173379"/>
            <a:ext cx="6521410" cy="1306949"/>
          </a:xfrm>
          <a:prstGeom prst="rect">
            <a:avLst/>
          </a:prstGeom>
          <a:solidFill>
            <a:srgbClr val="F9D933"/>
          </a:solidFill>
          <a:ln/>
        </p:spPr>
      </p:sp>
      <p:sp>
        <p:nvSpPr>
          <p:cNvPr id="20" name="Shape 17"/>
          <p:cNvSpPr/>
          <p:nvPr/>
        </p:nvSpPr>
        <p:spPr>
          <a:xfrm>
            <a:off x="7315200" y="4173379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DFBF19"/>
          </a:solidFill>
          <a:ln/>
        </p:spPr>
      </p:sp>
      <p:sp>
        <p:nvSpPr>
          <p:cNvPr id="21" name="Shape 18"/>
          <p:cNvSpPr/>
          <p:nvPr/>
        </p:nvSpPr>
        <p:spPr>
          <a:xfrm>
            <a:off x="7315200" y="4173379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FBF19"/>
          </a:solidFill>
          <a:ln/>
        </p:spPr>
      </p:sp>
      <p:sp>
        <p:nvSpPr>
          <p:cNvPr id="22" name="Text 19"/>
          <p:cNvSpPr/>
          <p:nvPr/>
        </p:nvSpPr>
        <p:spPr>
          <a:xfrm>
            <a:off x="7882176" y="4400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</a:t>
            </a:r>
            <a:endParaRPr lang="en-US" sz="2200" dirty="0"/>
          </a:p>
        </p:txBody>
      </p:sp>
      <p:sp>
        <p:nvSpPr>
          <p:cNvPr id="23" name="Text 20"/>
          <p:cNvSpPr/>
          <p:nvPr/>
        </p:nvSpPr>
        <p:spPr>
          <a:xfrm>
            <a:off x="7882176" y="4890611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WebSockets</a:t>
            </a:r>
            <a:endParaRPr lang="en-US" sz="1750" dirty="0"/>
          </a:p>
        </p:txBody>
      </p:sp>
      <p:sp>
        <p:nvSpPr>
          <p:cNvPr id="24" name="Shape 21"/>
          <p:cNvSpPr/>
          <p:nvPr/>
        </p:nvSpPr>
        <p:spPr>
          <a:xfrm>
            <a:off x="7031712" y="4543306"/>
            <a:ext cx="566976" cy="566976"/>
          </a:xfrm>
          <a:prstGeom prst="roundRect">
            <a:avLst>
              <a:gd name="adj" fmla="val 6001"/>
            </a:avLst>
          </a:prstGeom>
          <a:solidFill>
            <a:srgbClr val="1F7135"/>
          </a:solidFill>
          <a:ln w="30480">
            <a:solidFill>
              <a:srgbClr val="DFBF19"/>
            </a:solidFill>
            <a:prstDash val="solid"/>
          </a:ln>
        </p:spPr>
      </p:sp>
      <p:pic>
        <p:nvPicPr>
          <p:cNvPr id="25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3397" y="4684990"/>
            <a:ext cx="283488" cy="283488"/>
          </a:xfrm>
          <a:prstGeom prst="rect">
            <a:avLst/>
          </a:prstGeom>
        </p:spPr>
      </p:pic>
      <p:sp>
        <p:nvSpPr>
          <p:cNvPr id="26" name="Shape 22"/>
          <p:cNvSpPr/>
          <p:nvPr/>
        </p:nvSpPr>
        <p:spPr>
          <a:xfrm>
            <a:off x="793790" y="5480328"/>
            <a:ext cx="6521410" cy="1306949"/>
          </a:xfrm>
          <a:prstGeom prst="rect">
            <a:avLst/>
          </a:prstGeom>
          <a:solidFill>
            <a:srgbClr val="F9D933"/>
          </a:solidFill>
          <a:ln/>
        </p:spPr>
      </p:sp>
      <p:sp>
        <p:nvSpPr>
          <p:cNvPr id="27" name="Shape 23"/>
          <p:cNvSpPr/>
          <p:nvPr/>
        </p:nvSpPr>
        <p:spPr>
          <a:xfrm>
            <a:off x="793790" y="5480328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FBF19"/>
          </a:solidFill>
          <a:ln/>
        </p:spPr>
      </p:sp>
      <p:sp>
        <p:nvSpPr>
          <p:cNvPr id="28" name="Text 24"/>
          <p:cNvSpPr/>
          <p:nvPr/>
        </p:nvSpPr>
        <p:spPr>
          <a:xfrm>
            <a:off x="1020604" y="5707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AI/ML</a:t>
            </a:r>
            <a:endParaRPr lang="en-US" sz="2200" dirty="0"/>
          </a:p>
        </p:txBody>
      </p:sp>
      <p:sp>
        <p:nvSpPr>
          <p:cNvPr id="29" name="Text 25"/>
          <p:cNvSpPr/>
          <p:nvPr/>
        </p:nvSpPr>
        <p:spPr>
          <a:xfrm>
            <a:off x="1020604" y="6197560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Flask Services</a:t>
            </a:r>
            <a:endParaRPr lang="en-US" sz="1750" dirty="0"/>
          </a:p>
        </p:txBody>
      </p:sp>
      <p:sp>
        <p:nvSpPr>
          <p:cNvPr id="30" name="Shape 26"/>
          <p:cNvSpPr/>
          <p:nvPr/>
        </p:nvSpPr>
        <p:spPr>
          <a:xfrm>
            <a:off x="7315200" y="5480328"/>
            <a:ext cx="6521410" cy="1306949"/>
          </a:xfrm>
          <a:prstGeom prst="rect">
            <a:avLst/>
          </a:prstGeom>
          <a:solidFill>
            <a:srgbClr val="F9D933"/>
          </a:solidFill>
          <a:ln/>
        </p:spPr>
      </p:sp>
      <p:sp>
        <p:nvSpPr>
          <p:cNvPr id="31" name="Shape 27"/>
          <p:cNvSpPr/>
          <p:nvPr/>
        </p:nvSpPr>
        <p:spPr>
          <a:xfrm>
            <a:off x="7315200" y="5480328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DFBF19"/>
          </a:solidFill>
          <a:ln/>
        </p:spPr>
      </p:sp>
      <p:sp>
        <p:nvSpPr>
          <p:cNvPr id="32" name="Shape 28"/>
          <p:cNvSpPr/>
          <p:nvPr/>
        </p:nvSpPr>
        <p:spPr>
          <a:xfrm>
            <a:off x="7315200" y="5480328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FBF19"/>
          </a:solidFill>
          <a:ln/>
        </p:spPr>
      </p:sp>
      <p:sp>
        <p:nvSpPr>
          <p:cNvPr id="33" name="Text 29"/>
          <p:cNvSpPr/>
          <p:nvPr/>
        </p:nvSpPr>
        <p:spPr>
          <a:xfrm>
            <a:off x="7882176" y="5707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RAG</a:t>
            </a:r>
            <a:endParaRPr lang="en-US" sz="2200" dirty="0"/>
          </a:p>
        </p:txBody>
      </p:sp>
      <p:sp>
        <p:nvSpPr>
          <p:cNvPr id="34" name="Text 30"/>
          <p:cNvSpPr/>
          <p:nvPr/>
        </p:nvSpPr>
        <p:spPr>
          <a:xfrm>
            <a:off x="7882176" y="6197560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LLM with Pinecone Vector Embeddings</a:t>
            </a:r>
            <a:endParaRPr lang="en-US" sz="1750" dirty="0"/>
          </a:p>
        </p:txBody>
      </p:sp>
      <p:sp>
        <p:nvSpPr>
          <p:cNvPr id="35" name="Shape 31"/>
          <p:cNvSpPr/>
          <p:nvPr/>
        </p:nvSpPr>
        <p:spPr>
          <a:xfrm>
            <a:off x="7031712" y="5850255"/>
            <a:ext cx="566976" cy="566976"/>
          </a:xfrm>
          <a:prstGeom prst="roundRect">
            <a:avLst>
              <a:gd name="adj" fmla="val 6001"/>
            </a:avLst>
          </a:prstGeom>
          <a:solidFill>
            <a:srgbClr val="1F7135"/>
          </a:solidFill>
          <a:ln w="30480">
            <a:solidFill>
              <a:srgbClr val="DFBF19"/>
            </a:solidFill>
            <a:prstDash val="solid"/>
          </a:ln>
        </p:spPr>
      </p:sp>
      <p:pic>
        <p:nvPicPr>
          <p:cNvPr id="3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3397" y="5991939"/>
            <a:ext cx="283488" cy="2834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47155" y="863084"/>
            <a:ext cx="1528286" cy="372547"/>
          </a:xfrm>
          <a:prstGeom prst="roundRect">
            <a:avLst>
              <a:gd name="adj" fmla="val 6384"/>
            </a:avLst>
          </a:prstGeom>
          <a:solidFill>
            <a:srgbClr val="494904"/>
          </a:solidFill>
          <a:ln/>
        </p:spPr>
      </p:sp>
      <p:sp>
        <p:nvSpPr>
          <p:cNvPr id="3" name="Text 1"/>
          <p:cNvSpPr/>
          <p:nvPr/>
        </p:nvSpPr>
        <p:spPr>
          <a:xfrm>
            <a:off x="1165979" y="922496"/>
            <a:ext cx="1290638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CAPABILITIES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1047155" y="1314807"/>
            <a:ext cx="7582733" cy="495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Empowering the Agricultural Community</a:t>
            </a:r>
            <a:endParaRPr lang="en-US" sz="31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47155" y="2107406"/>
            <a:ext cx="495419" cy="49541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47155" y="2850475"/>
            <a:ext cx="275320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Role-Based Dashboards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047155" y="3278981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Tailored interfaces for farmers, owners, and administrators.</a:t>
            </a:r>
            <a:endParaRPr lang="en-US" sz="15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39025" y="2107406"/>
            <a:ext cx="495419" cy="49541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9025" y="2850475"/>
            <a:ext cx="2869049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Equipment Management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7439025" y="3278981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 listing, searching, and booking of diverse machinery.</a:t>
            </a:r>
            <a:endParaRPr lang="en-US" sz="15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7155" y="3992523"/>
            <a:ext cx="495419" cy="4954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47155" y="4735592"/>
            <a:ext cx="3001804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Location-Based Discovery</a:t>
            </a:r>
            <a:endParaRPr lang="en-US" sz="1950" dirty="0"/>
          </a:p>
        </p:txBody>
      </p:sp>
      <p:sp>
        <p:nvSpPr>
          <p:cNvPr id="13" name="Text 8"/>
          <p:cNvSpPr/>
          <p:nvPr/>
        </p:nvSpPr>
        <p:spPr>
          <a:xfrm>
            <a:off x="1047155" y="5164098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map view for finding nearby available equipment.</a:t>
            </a:r>
            <a:endParaRPr lang="en-US" sz="15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39025" y="3992523"/>
            <a:ext cx="495419" cy="495419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39025" y="4735592"/>
            <a:ext cx="3044428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Communication</a:t>
            </a:r>
            <a:endParaRPr lang="en-US" sz="1950" dirty="0"/>
          </a:p>
        </p:txBody>
      </p:sp>
      <p:sp>
        <p:nvSpPr>
          <p:cNvPr id="16" name="Text 10"/>
          <p:cNvSpPr/>
          <p:nvPr/>
        </p:nvSpPr>
        <p:spPr>
          <a:xfrm>
            <a:off x="7439025" y="5164098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Integrated chat for seamless interactions between users.</a:t>
            </a:r>
            <a:endParaRPr lang="en-US" sz="15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7155" y="5877639"/>
            <a:ext cx="495419" cy="49541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047155" y="6620708"/>
            <a:ext cx="3332440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Ratings &amp; Dispute Resolution</a:t>
            </a:r>
            <a:endParaRPr lang="en-US" sz="1950" dirty="0"/>
          </a:p>
        </p:txBody>
      </p:sp>
      <p:sp>
        <p:nvSpPr>
          <p:cNvPr id="19" name="Text 12"/>
          <p:cNvSpPr/>
          <p:nvPr/>
        </p:nvSpPr>
        <p:spPr>
          <a:xfrm>
            <a:off x="1047155" y="7049214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Building a trusted community through feedback and mediation.</a:t>
            </a:r>
            <a:endParaRPr lang="en-US" sz="1550" dirty="0"/>
          </a:p>
        </p:txBody>
      </p:sp>
      <p:pic>
        <p:nvPicPr>
          <p:cNvPr id="20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39025" y="5877639"/>
            <a:ext cx="495419" cy="495419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7439025" y="6620708"/>
            <a:ext cx="2477453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Multilingual Support</a:t>
            </a:r>
            <a:endParaRPr lang="en-US" sz="1950" dirty="0"/>
          </a:p>
        </p:txBody>
      </p:sp>
      <p:sp>
        <p:nvSpPr>
          <p:cNvPr id="22" name="Text 14"/>
          <p:cNvSpPr/>
          <p:nvPr/>
        </p:nvSpPr>
        <p:spPr>
          <a:xfrm>
            <a:off x="7439025" y="7049214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Accommodating a diverse user base for broader accessibility.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58873" y="510064"/>
            <a:ext cx="1646039" cy="347901"/>
          </a:xfrm>
          <a:prstGeom prst="roundRect">
            <a:avLst>
              <a:gd name="adj" fmla="val 6387"/>
            </a:avLst>
          </a:prstGeom>
          <a:solidFill>
            <a:srgbClr val="494904"/>
          </a:solidFill>
          <a:ln/>
        </p:spPr>
      </p:sp>
      <p:sp>
        <p:nvSpPr>
          <p:cNvPr id="3" name="Text 1"/>
          <p:cNvSpPr/>
          <p:nvPr/>
        </p:nvSpPr>
        <p:spPr>
          <a:xfrm>
            <a:off x="1569958" y="565547"/>
            <a:ext cx="1423868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INNOVATION FOCUS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458873" y="932021"/>
            <a:ext cx="6559272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 &amp; Machine Learning Enhancements</a:t>
            </a:r>
            <a:endParaRPr lang="en-US" sz="2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8873" y="1880830"/>
            <a:ext cx="5630347" cy="56303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48563" y="1839158"/>
            <a:ext cx="5630347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RAG-Based Agriculture Chatbot: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Instant, context-aware support for farming queries.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548563" y="2496383"/>
            <a:ext cx="5630347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Intelligent Equipment Recommendations: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Personalized suggestions based on land, crop, and farming stage.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548563" y="3153608"/>
            <a:ext cx="5630347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ML Insights: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48563" y="3514606"/>
            <a:ext cx="5630347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pricing suggestions for optimal rates.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548563" y="3875603"/>
            <a:ext cx="5630347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Demand forecasting to anticipate equipment needs.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8100" y="550069"/>
            <a:ext cx="2134553" cy="375999"/>
          </a:xfrm>
          <a:prstGeom prst="roundRect">
            <a:avLst>
              <a:gd name="adj" fmla="val 6385"/>
            </a:avLst>
          </a:prstGeom>
          <a:solidFill>
            <a:srgbClr val="494904"/>
          </a:solidFill>
          <a:ln/>
        </p:spPr>
      </p:sp>
      <p:sp>
        <p:nvSpPr>
          <p:cNvPr id="3" name="Text 1"/>
          <p:cNvSpPr/>
          <p:nvPr/>
        </p:nvSpPr>
        <p:spPr>
          <a:xfrm>
            <a:off x="1108115" y="610076"/>
            <a:ext cx="1894523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PERFORMANCE INSIGHTS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988100" y="1006078"/>
            <a:ext cx="8338304" cy="500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Analytics &amp; Reporting for Informed Decisions</a:t>
            </a:r>
            <a:endParaRPr lang="en-US" sz="31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8100" y="2031325"/>
            <a:ext cx="5425797" cy="542579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909673" y="1986320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 Data-Driven Analytics: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Actionable insights from platform activities.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909673" y="2696408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Performance Indicators: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Monitoring reviews, ratings, and equipment pricing trends.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909673" y="3406497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Downloadable PDF Reports: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Convenient for record-keeping and strategic planning.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909673" y="4116586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 &amp; Owner Dashboards: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Customized views for comprehensive oversight and management.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55301" y="509468"/>
            <a:ext cx="1447443" cy="348139"/>
          </a:xfrm>
          <a:prstGeom prst="roundRect">
            <a:avLst>
              <a:gd name="adj" fmla="val 6387"/>
            </a:avLst>
          </a:prstGeom>
          <a:solidFill>
            <a:srgbClr val="494904"/>
          </a:solidFill>
          <a:ln/>
        </p:spPr>
      </p:sp>
      <p:sp>
        <p:nvSpPr>
          <p:cNvPr id="3" name="Text 1"/>
          <p:cNvSpPr/>
          <p:nvPr/>
        </p:nvSpPr>
        <p:spPr>
          <a:xfrm>
            <a:off x="1566386" y="564952"/>
            <a:ext cx="1225272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STATUS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455301" y="931664"/>
            <a:ext cx="3820835" cy="463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Scope and Limitations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455301" y="1839516"/>
            <a:ext cx="5633918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Scope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455301" y="2376726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location-based agricultural equipment rental for farmers and owners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1455301" y="3034189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real-time communication, reviews, disputes, and analytics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1455301" y="3691652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Integrates fully implemented AI/ML features and multilingual support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1455301" y="4451033"/>
            <a:ext cx="5633918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Limitations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455301" y="4988243"/>
            <a:ext cx="56339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Payment processing is not included in the current version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1455301" y="5349359"/>
            <a:ext cx="56339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Equipment image/media handling is not part of the scope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1455301" y="5710476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scheduling scenarios (e.g., overlapping or long-term bookings) are handled at a basic level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1455301" y="6469856"/>
            <a:ext cx="56339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8801" y="1881188"/>
            <a:ext cx="5633918" cy="56339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2026-01-24T05:23:30Z</dcterms:created>
  <dcterms:modified xsi:type="dcterms:W3CDTF">2026-01-24T05:23:30Z</dcterms:modified>
</cp:coreProperties>
</file>